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6004500" cy="36004500"/>
  <p:notesSz cx="6858000" cy="9144000"/>
  <p:defaultTextStyle>
    <a:defPPr>
      <a:defRPr lang="en-US"/>
    </a:defPPr>
    <a:lvl1pPr marL="0" algn="l" defTabSz="4114800" rtl="0" eaLnBrk="1" latinLnBrk="0" hangingPunct="1">
      <a:defRPr sz="8100" kern="1200">
        <a:solidFill>
          <a:schemeClr val="tx1"/>
        </a:solidFill>
        <a:latin typeface="+mn-lt"/>
        <a:ea typeface="+mn-ea"/>
        <a:cs typeface="+mn-cs"/>
      </a:defRPr>
    </a:lvl1pPr>
    <a:lvl2pPr marL="2057400" algn="l" defTabSz="4114800" rtl="0" eaLnBrk="1" latinLnBrk="0" hangingPunct="1">
      <a:defRPr sz="8100" kern="1200">
        <a:solidFill>
          <a:schemeClr val="tx1"/>
        </a:solidFill>
        <a:latin typeface="+mn-lt"/>
        <a:ea typeface="+mn-ea"/>
        <a:cs typeface="+mn-cs"/>
      </a:defRPr>
    </a:lvl2pPr>
    <a:lvl3pPr marL="4114800" algn="l" defTabSz="4114800" rtl="0" eaLnBrk="1" latinLnBrk="0" hangingPunct="1">
      <a:defRPr sz="8100" kern="1200">
        <a:solidFill>
          <a:schemeClr val="tx1"/>
        </a:solidFill>
        <a:latin typeface="+mn-lt"/>
        <a:ea typeface="+mn-ea"/>
        <a:cs typeface="+mn-cs"/>
      </a:defRPr>
    </a:lvl3pPr>
    <a:lvl4pPr marL="6172200" algn="l" defTabSz="4114800" rtl="0" eaLnBrk="1" latinLnBrk="0" hangingPunct="1">
      <a:defRPr sz="8100" kern="1200">
        <a:solidFill>
          <a:schemeClr val="tx1"/>
        </a:solidFill>
        <a:latin typeface="+mn-lt"/>
        <a:ea typeface="+mn-ea"/>
        <a:cs typeface="+mn-cs"/>
      </a:defRPr>
    </a:lvl4pPr>
    <a:lvl5pPr marL="8229600" algn="l" defTabSz="4114800" rtl="0" eaLnBrk="1" latinLnBrk="0" hangingPunct="1">
      <a:defRPr sz="8100" kern="1200">
        <a:solidFill>
          <a:schemeClr val="tx1"/>
        </a:solidFill>
        <a:latin typeface="+mn-lt"/>
        <a:ea typeface="+mn-ea"/>
        <a:cs typeface="+mn-cs"/>
      </a:defRPr>
    </a:lvl5pPr>
    <a:lvl6pPr marL="10287000" algn="l" defTabSz="4114800" rtl="0" eaLnBrk="1" latinLnBrk="0" hangingPunct="1">
      <a:defRPr sz="8100" kern="1200">
        <a:solidFill>
          <a:schemeClr val="tx1"/>
        </a:solidFill>
        <a:latin typeface="+mn-lt"/>
        <a:ea typeface="+mn-ea"/>
        <a:cs typeface="+mn-cs"/>
      </a:defRPr>
    </a:lvl6pPr>
    <a:lvl7pPr marL="12344400" algn="l" defTabSz="4114800" rtl="0" eaLnBrk="1" latinLnBrk="0" hangingPunct="1">
      <a:defRPr sz="8100" kern="1200">
        <a:solidFill>
          <a:schemeClr val="tx1"/>
        </a:solidFill>
        <a:latin typeface="+mn-lt"/>
        <a:ea typeface="+mn-ea"/>
        <a:cs typeface="+mn-cs"/>
      </a:defRPr>
    </a:lvl7pPr>
    <a:lvl8pPr marL="14401800" algn="l" defTabSz="4114800" rtl="0" eaLnBrk="1" latinLnBrk="0" hangingPunct="1">
      <a:defRPr sz="8100" kern="1200">
        <a:solidFill>
          <a:schemeClr val="tx1"/>
        </a:solidFill>
        <a:latin typeface="+mn-lt"/>
        <a:ea typeface="+mn-ea"/>
        <a:cs typeface="+mn-cs"/>
      </a:defRPr>
    </a:lvl8pPr>
    <a:lvl9pPr marL="16459200" algn="l" defTabSz="4114800" rtl="0" eaLnBrk="1" latinLnBrk="0" hangingPunct="1">
      <a:defRPr sz="8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72" autoAdjust="0"/>
  </p:normalViewPr>
  <p:slideViewPr>
    <p:cSldViewPr>
      <p:cViewPr>
        <p:scale>
          <a:sx n="10" d="100"/>
          <a:sy n="10" d="100"/>
        </p:scale>
        <p:origin x="-1574" y="-24"/>
      </p:cViewPr>
      <p:guideLst>
        <p:guide orient="horz" pos="11340"/>
        <p:guide pos="113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FAD7B2-9961-4C8B-BB6F-F8CA3A7A7BA3}" type="datetimeFigureOut">
              <a:rPr lang="en-IN" smtClean="0"/>
              <a:t>29-09-2019</a:t>
            </a:fld>
            <a:endParaRPr lang="en-IN"/>
          </a:p>
        </p:txBody>
      </p:sp>
      <p:sp>
        <p:nvSpPr>
          <p:cNvPr id="4" name="Slide Image Placeholder 3"/>
          <p:cNvSpPr>
            <a:spLocks noGrp="1" noRot="1" noChangeAspect="1"/>
          </p:cNvSpPr>
          <p:nvPr>
            <p:ph type="sldImg" idx="2"/>
          </p:nvPr>
        </p:nvSpPr>
        <p:spPr>
          <a:xfrm>
            <a:off x="1714500" y="685800"/>
            <a:ext cx="3429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C5B269-C939-4B0B-B075-EC1D111C31BA}" type="slidenum">
              <a:rPr lang="en-IN" smtClean="0"/>
              <a:t>‹#›</a:t>
            </a:fld>
            <a:endParaRPr lang="en-IN"/>
          </a:p>
        </p:txBody>
      </p:sp>
    </p:spTree>
    <p:extLst>
      <p:ext uri="{BB962C8B-B14F-4D97-AF65-F5344CB8AC3E}">
        <p14:creationId xmlns:p14="http://schemas.microsoft.com/office/powerpoint/2010/main" val="1758356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FC5B269-C939-4B0B-B075-EC1D111C31BA}" type="slidenum">
              <a:rPr lang="en-IN" smtClean="0"/>
              <a:t>1</a:t>
            </a:fld>
            <a:endParaRPr lang="en-IN"/>
          </a:p>
        </p:txBody>
      </p:sp>
    </p:spTree>
    <p:extLst>
      <p:ext uri="{BB962C8B-B14F-4D97-AF65-F5344CB8AC3E}">
        <p14:creationId xmlns:p14="http://schemas.microsoft.com/office/powerpoint/2010/main" val="3952690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0338" y="11184734"/>
            <a:ext cx="30603825" cy="7717631"/>
          </a:xfrm>
        </p:spPr>
        <p:txBody>
          <a:bodyPr/>
          <a:lstStyle/>
          <a:p>
            <a:r>
              <a:rPr lang="en-US" smtClean="0"/>
              <a:t>Click to edit Master title style</a:t>
            </a:r>
            <a:endParaRPr lang="en-IN"/>
          </a:p>
        </p:txBody>
      </p:sp>
      <p:sp>
        <p:nvSpPr>
          <p:cNvPr id="3" name="Subtitle 2"/>
          <p:cNvSpPr>
            <a:spLocks noGrp="1"/>
          </p:cNvSpPr>
          <p:nvPr>
            <p:ph type="subTitle" idx="1"/>
          </p:nvPr>
        </p:nvSpPr>
        <p:spPr>
          <a:xfrm>
            <a:off x="5400675" y="20402550"/>
            <a:ext cx="25203150" cy="9201150"/>
          </a:xfrm>
        </p:spPr>
        <p:txBody>
          <a:bodyPr/>
          <a:lstStyle>
            <a:lvl1pPr marL="0" indent="0" algn="ctr">
              <a:buNone/>
              <a:defRPr>
                <a:solidFill>
                  <a:schemeClr val="tx1">
                    <a:tint val="75000"/>
                  </a:schemeClr>
                </a:solidFill>
              </a:defRPr>
            </a:lvl1pPr>
            <a:lvl2pPr marL="2057400" indent="0" algn="ctr">
              <a:buNone/>
              <a:defRPr>
                <a:solidFill>
                  <a:schemeClr val="tx1">
                    <a:tint val="75000"/>
                  </a:schemeClr>
                </a:solidFill>
              </a:defRPr>
            </a:lvl2pPr>
            <a:lvl3pPr marL="4114800" indent="0" algn="ctr">
              <a:buNone/>
              <a:defRPr>
                <a:solidFill>
                  <a:schemeClr val="tx1">
                    <a:tint val="75000"/>
                  </a:schemeClr>
                </a:solidFill>
              </a:defRPr>
            </a:lvl3pPr>
            <a:lvl4pPr marL="6172200" indent="0" algn="ctr">
              <a:buNone/>
              <a:defRPr>
                <a:solidFill>
                  <a:schemeClr val="tx1">
                    <a:tint val="75000"/>
                  </a:schemeClr>
                </a:solidFill>
              </a:defRPr>
            </a:lvl4pPr>
            <a:lvl5pPr marL="8229600" indent="0" algn="ctr">
              <a:buNone/>
              <a:defRPr>
                <a:solidFill>
                  <a:schemeClr val="tx1">
                    <a:tint val="75000"/>
                  </a:schemeClr>
                </a:solidFill>
              </a:defRPr>
            </a:lvl5pPr>
            <a:lvl6pPr marL="10287000" indent="0" algn="ctr">
              <a:buNone/>
              <a:defRPr>
                <a:solidFill>
                  <a:schemeClr val="tx1">
                    <a:tint val="75000"/>
                  </a:schemeClr>
                </a:solidFill>
              </a:defRPr>
            </a:lvl6pPr>
            <a:lvl7pPr marL="12344400" indent="0" algn="ctr">
              <a:buNone/>
              <a:defRPr>
                <a:solidFill>
                  <a:schemeClr val="tx1">
                    <a:tint val="75000"/>
                  </a:schemeClr>
                </a:solidFill>
              </a:defRPr>
            </a:lvl7pPr>
            <a:lvl8pPr marL="14401800" indent="0" algn="ctr">
              <a:buNone/>
              <a:defRPr>
                <a:solidFill>
                  <a:schemeClr val="tx1">
                    <a:tint val="75000"/>
                  </a:schemeClr>
                </a:solidFill>
              </a:defRPr>
            </a:lvl8pPr>
            <a:lvl9pPr marL="164592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8C958F2-FF50-4B71-BC69-F9DFEE3B73E5}" type="datetimeFigureOut">
              <a:rPr lang="en-IN" smtClean="0"/>
              <a:t>29-09-2019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2030233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C958F2-FF50-4B71-BC69-F9DFEE3B73E5}" type="datetimeFigureOut">
              <a:rPr lang="en-IN" smtClean="0"/>
              <a:t>29-09-2019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2120660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2781598" y="7567613"/>
            <a:ext cx="31897735" cy="1612868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7088386" y="7567613"/>
            <a:ext cx="95093137" cy="161286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C958F2-FF50-4B71-BC69-F9DFEE3B73E5}" type="datetimeFigureOut">
              <a:rPr lang="en-IN" smtClean="0"/>
              <a:t>29-09-2019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321358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C958F2-FF50-4B71-BC69-F9DFEE3B73E5}" type="datetimeFigureOut">
              <a:rPr lang="en-IN" smtClean="0"/>
              <a:t>29-09-2019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255622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44107" y="23136228"/>
            <a:ext cx="30603825" cy="7150894"/>
          </a:xfrm>
        </p:spPr>
        <p:txBody>
          <a:bodyPr anchor="t"/>
          <a:lstStyle>
            <a:lvl1pPr algn="l">
              <a:defRPr sz="18000" b="1" cap="all"/>
            </a:lvl1pPr>
          </a:lstStyle>
          <a:p>
            <a:r>
              <a:rPr lang="en-US" smtClean="0"/>
              <a:t>Click to edit Master title style</a:t>
            </a:r>
            <a:endParaRPr lang="en-IN"/>
          </a:p>
        </p:txBody>
      </p:sp>
      <p:sp>
        <p:nvSpPr>
          <p:cNvPr id="3" name="Text Placeholder 2"/>
          <p:cNvSpPr>
            <a:spLocks noGrp="1"/>
          </p:cNvSpPr>
          <p:nvPr>
            <p:ph type="body" idx="1"/>
          </p:nvPr>
        </p:nvSpPr>
        <p:spPr>
          <a:xfrm>
            <a:off x="2844107" y="15260246"/>
            <a:ext cx="30603825" cy="7875982"/>
          </a:xfrm>
        </p:spPr>
        <p:txBody>
          <a:bodyPr anchor="b"/>
          <a:lstStyle>
            <a:lvl1pPr marL="0" indent="0">
              <a:buNone/>
              <a:defRPr sz="9000">
                <a:solidFill>
                  <a:schemeClr val="tx1">
                    <a:tint val="75000"/>
                  </a:schemeClr>
                </a:solidFill>
              </a:defRPr>
            </a:lvl1pPr>
            <a:lvl2pPr marL="2057400" indent="0">
              <a:buNone/>
              <a:defRPr sz="8100">
                <a:solidFill>
                  <a:schemeClr val="tx1">
                    <a:tint val="75000"/>
                  </a:schemeClr>
                </a:solidFill>
              </a:defRPr>
            </a:lvl2pPr>
            <a:lvl3pPr marL="4114800" indent="0">
              <a:buNone/>
              <a:defRPr sz="7200">
                <a:solidFill>
                  <a:schemeClr val="tx1">
                    <a:tint val="75000"/>
                  </a:schemeClr>
                </a:solidFill>
              </a:defRPr>
            </a:lvl3pPr>
            <a:lvl4pPr marL="6172200" indent="0">
              <a:buNone/>
              <a:defRPr sz="6300">
                <a:solidFill>
                  <a:schemeClr val="tx1">
                    <a:tint val="75000"/>
                  </a:schemeClr>
                </a:solidFill>
              </a:defRPr>
            </a:lvl4pPr>
            <a:lvl5pPr marL="8229600" indent="0">
              <a:buNone/>
              <a:defRPr sz="6300">
                <a:solidFill>
                  <a:schemeClr val="tx1">
                    <a:tint val="75000"/>
                  </a:schemeClr>
                </a:solidFill>
              </a:defRPr>
            </a:lvl5pPr>
            <a:lvl6pPr marL="10287000" indent="0">
              <a:buNone/>
              <a:defRPr sz="6300">
                <a:solidFill>
                  <a:schemeClr val="tx1">
                    <a:tint val="75000"/>
                  </a:schemeClr>
                </a:solidFill>
              </a:defRPr>
            </a:lvl6pPr>
            <a:lvl7pPr marL="12344400" indent="0">
              <a:buNone/>
              <a:defRPr sz="6300">
                <a:solidFill>
                  <a:schemeClr val="tx1">
                    <a:tint val="75000"/>
                  </a:schemeClr>
                </a:solidFill>
              </a:defRPr>
            </a:lvl7pPr>
            <a:lvl8pPr marL="14401800" indent="0">
              <a:buNone/>
              <a:defRPr sz="6300">
                <a:solidFill>
                  <a:schemeClr val="tx1">
                    <a:tint val="75000"/>
                  </a:schemeClr>
                </a:solidFill>
              </a:defRPr>
            </a:lvl8pPr>
            <a:lvl9pPr marL="16459200" indent="0">
              <a:buNone/>
              <a:defRPr sz="6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C958F2-FF50-4B71-BC69-F9DFEE3B73E5}" type="datetimeFigureOut">
              <a:rPr lang="en-IN" smtClean="0"/>
              <a:t>29-09-2019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1655734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7088388" y="44105513"/>
            <a:ext cx="63495436" cy="124748925"/>
          </a:xfrm>
        </p:spPr>
        <p:txBody>
          <a:bodyPr/>
          <a:lstStyle>
            <a:lvl1pPr>
              <a:defRPr sz="12600"/>
            </a:lvl1pPr>
            <a:lvl2pPr>
              <a:defRPr sz="10800"/>
            </a:lvl2pPr>
            <a:lvl3pPr>
              <a:defRPr sz="90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71183899" y="44105513"/>
            <a:ext cx="63495436" cy="124748925"/>
          </a:xfrm>
        </p:spPr>
        <p:txBody>
          <a:bodyPr/>
          <a:lstStyle>
            <a:lvl1pPr>
              <a:defRPr sz="12600"/>
            </a:lvl1pPr>
            <a:lvl2pPr>
              <a:defRPr sz="10800"/>
            </a:lvl2pPr>
            <a:lvl3pPr>
              <a:defRPr sz="90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8C958F2-FF50-4B71-BC69-F9DFEE3B73E5}" type="datetimeFigureOut">
              <a:rPr lang="en-IN" smtClean="0"/>
              <a:t>29-09-2019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3384914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00225" y="1441850"/>
            <a:ext cx="32404050" cy="600075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800225" y="8059343"/>
            <a:ext cx="15908240" cy="3358751"/>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smtClean="0"/>
              <a:t>Click to edit Master text styles</a:t>
            </a:r>
          </a:p>
        </p:txBody>
      </p:sp>
      <p:sp>
        <p:nvSpPr>
          <p:cNvPr id="4" name="Content Placeholder 3"/>
          <p:cNvSpPr>
            <a:spLocks noGrp="1"/>
          </p:cNvSpPr>
          <p:nvPr>
            <p:ph sz="half" idx="2"/>
          </p:nvPr>
        </p:nvSpPr>
        <p:spPr>
          <a:xfrm>
            <a:off x="1800225" y="11418094"/>
            <a:ext cx="15908240" cy="20744262"/>
          </a:xfrm>
        </p:spPr>
        <p:txBody>
          <a:bodyPr/>
          <a:lstStyle>
            <a:lvl1pPr>
              <a:defRPr sz="10800"/>
            </a:lvl1pPr>
            <a:lvl2pPr>
              <a:defRPr sz="9000"/>
            </a:lvl2pPr>
            <a:lvl3pPr>
              <a:defRPr sz="81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8289788" y="8059343"/>
            <a:ext cx="15914489" cy="3358751"/>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smtClean="0"/>
              <a:t>Click to edit Master text styles</a:t>
            </a:r>
          </a:p>
        </p:txBody>
      </p:sp>
      <p:sp>
        <p:nvSpPr>
          <p:cNvPr id="6" name="Content Placeholder 5"/>
          <p:cNvSpPr>
            <a:spLocks noGrp="1"/>
          </p:cNvSpPr>
          <p:nvPr>
            <p:ph sz="quarter" idx="4"/>
          </p:nvPr>
        </p:nvSpPr>
        <p:spPr>
          <a:xfrm>
            <a:off x="18289788" y="11418094"/>
            <a:ext cx="15914489" cy="20744262"/>
          </a:xfrm>
        </p:spPr>
        <p:txBody>
          <a:bodyPr/>
          <a:lstStyle>
            <a:lvl1pPr>
              <a:defRPr sz="10800"/>
            </a:lvl1pPr>
            <a:lvl2pPr>
              <a:defRPr sz="9000"/>
            </a:lvl2pPr>
            <a:lvl3pPr>
              <a:defRPr sz="81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8C958F2-FF50-4B71-BC69-F9DFEE3B73E5}" type="datetimeFigureOut">
              <a:rPr lang="en-IN" smtClean="0"/>
              <a:t>29-09-2019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9826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8C958F2-FF50-4B71-BC69-F9DFEE3B73E5}" type="datetimeFigureOut">
              <a:rPr lang="en-IN" smtClean="0"/>
              <a:t>29-09-2019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3377122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958F2-FF50-4B71-BC69-F9DFEE3B73E5}" type="datetimeFigureOut">
              <a:rPr lang="en-IN" smtClean="0"/>
              <a:t>29-09-2019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3705425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00227" y="1433512"/>
            <a:ext cx="11845232" cy="6100763"/>
          </a:xfrm>
        </p:spPr>
        <p:txBody>
          <a:bodyPr anchor="b"/>
          <a:lstStyle>
            <a:lvl1pPr algn="l">
              <a:defRPr sz="9000" b="1"/>
            </a:lvl1pPr>
          </a:lstStyle>
          <a:p>
            <a:r>
              <a:rPr lang="en-US" smtClean="0"/>
              <a:t>Click to edit Master title style</a:t>
            </a:r>
            <a:endParaRPr lang="en-IN"/>
          </a:p>
        </p:txBody>
      </p:sp>
      <p:sp>
        <p:nvSpPr>
          <p:cNvPr id="3" name="Content Placeholder 2"/>
          <p:cNvSpPr>
            <a:spLocks noGrp="1"/>
          </p:cNvSpPr>
          <p:nvPr>
            <p:ph idx="1"/>
          </p:nvPr>
        </p:nvSpPr>
        <p:spPr>
          <a:xfrm>
            <a:off x="14076759" y="1433515"/>
            <a:ext cx="20127516" cy="30728843"/>
          </a:xfrm>
        </p:spPr>
        <p:txBody>
          <a:bodyPr/>
          <a:lstStyle>
            <a:lvl1pPr>
              <a:defRPr sz="14400"/>
            </a:lvl1pPr>
            <a:lvl2pPr>
              <a:defRPr sz="12600"/>
            </a:lvl2pPr>
            <a:lvl3pPr>
              <a:defRPr sz="108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800227" y="7534278"/>
            <a:ext cx="11845232" cy="24628081"/>
          </a:xfrm>
        </p:spPr>
        <p:txBody>
          <a:bodyPr/>
          <a:lstStyle>
            <a:lvl1pPr marL="0" indent="0">
              <a:buNone/>
              <a:defRPr sz="6300"/>
            </a:lvl1pPr>
            <a:lvl2pPr marL="2057400" indent="0">
              <a:buNone/>
              <a:defRPr sz="5400"/>
            </a:lvl2pPr>
            <a:lvl3pPr marL="4114800" indent="0">
              <a:buNone/>
              <a:defRPr sz="4500"/>
            </a:lvl3pPr>
            <a:lvl4pPr marL="6172200" indent="0">
              <a:buNone/>
              <a:defRPr sz="4100"/>
            </a:lvl4pPr>
            <a:lvl5pPr marL="8229600" indent="0">
              <a:buNone/>
              <a:defRPr sz="4100"/>
            </a:lvl5pPr>
            <a:lvl6pPr marL="10287000" indent="0">
              <a:buNone/>
              <a:defRPr sz="4100"/>
            </a:lvl6pPr>
            <a:lvl7pPr marL="12344400" indent="0">
              <a:buNone/>
              <a:defRPr sz="4100"/>
            </a:lvl7pPr>
            <a:lvl8pPr marL="14401800" indent="0">
              <a:buNone/>
              <a:defRPr sz="4100"/>
            </a:lvl8pPr>
            <a:lvl9pPr marL="16459200"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958F2-FF50-4B71-BC69-F9DFEE3B73E5}" type="datetimeFigureOut">
              <a:rPr lang="en-IN" smtClean="0"/>
              <a:t>29-09-2019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3254402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57134" y="25203150"/>
            <a:ext cx="21602700" cy="2975375"/>
          </a:xfrm>
        </p:spPr>
        <p:txBody>
          <a:bodyPr anchor="b"/>
          <a:lstStyle>
            <a:lvl1pPr algn="l">
              <a:defRPr sz="9000" b="1"/>
            </a:lvl1pPr>
          </a:lstStyle>
          <a:p>
            <a:r>
              <a:rPr lang="en-US" smtClean="0"/>
              <a:t>Click to edit Master title style</a:t>
            </a:r>
            <a:endParaRPr lang="en-IN"/>
          </a:p>
        </p:txBody>
      </p:sp>
      <p:sp>
        <p:nvSpPr>
          <p:cNvPr id="3" name="Picture Placeholder 2"/>
          <p:cNvSpPr>
            <a:spLocks noGrp="1"/>
          </p:cNvSpPr>
          <p:nvPr>
            <p:ph type="pic" idx="1"/>
          </p:nvPr>
        </p:nvSpPr>
        <p:spPr>
          <a:xfrm>
            <a:off x="7057134" y="3217069"/>
            <a:ext cx="21602700" cy="21602700"/>
          </a:xfrm>
        </p:spPr>
        <p:txBody>
          <a:bodyPr/>
          <a:lstStyle>
            <a:lvl1pPr marL="0" indent="0">
              <a:buNone/>
              <a:defRPr sz="14400"/>
            </a:lvl1pPr>
            <a:lvl2pPr marL="2057400" indent="0">
              <a:buNone/>
              <a:defRPr sz="12600"/>
            </a:lvl2pPr>
            <a:lvl3pPr marL="4114800" indent="0">
              <a:buNone/>
              <a:defRPr sz="10800"/>
            </a:lvl3pPr>
            <a:lvl4pPr marL="6172200" indent="0">
              <a:buNone/>
              <a:defRPr sz="9000"/>
            </a:lvl4pPr>
            <a:lvl5pPr marL="8229600" indent="0">
              <a:buNone/>
              <a:defRPr sz="9000"/>
            </a:lvl5pPr>
            <a:lvl6pPr marL="10287000" indent="0">
              <a:buNone/>
              <a:defRPr sz="9000"/>
            </a:lvl6pPr>
            <a:lvl7pPr marL="12344400" indent="0">
              <a:buNone/>
              <a:defRPr sz="9000"/>
            </a:lvl7pPr>
            <a:lvl8pPr marL="14401800" indent="0">
              <a:buNone/>
              <a:defRPr sz="9000"/>
            </a:lvl8pPr>
            <a:lvl9pPr marL="16459200" indent="0">
              <a:buNone/>
              <a:defRPr sz="9000"/>
            </a:lvl9pPr>
          </a:lstStyle>
          <a:p>
            <a:endParaRPr lang="en-IN"/>
          </a:p>
        </p:txBody>
      </p:sp>
      <p:sp>
        <p:nvSpPr>
          <p:cNvPr id="4" name="Text Placeholder 3"/>
          <p:cNvSpPr>
            <a:spLocks noGrp="1"/>
          </p:cNvSpPr>
          <p:nvPr>
            <p:ph type="body" sz="half" idx="2"/>
          </p:nvPr>
        </p:nvSpPr>
        <p:spPr>
          <a:xfrm>
            <a:off x="7057134" y="28178524"/>
            <a:ext cx="21602700" cy="4225526"/>
          </a:xfrm>
        </p:spPr>
        <p:txBody>
          <a:bodyPr/>
          <a:lstStyle>
            <a:lvl1pPr marL="0" indent="0">
              <a:buNone/>
              <a:defRPr sz="6300"/>
            </a:lvl1pPr>
            <a:lvl2pPr marL="2057400" indent="0">
              <a:buNone/>
              <a:defRPr sz="5400"/>
            </a:lvl2pPr>
            <a:lvl3pPr marL="4114800" indent="0">
              <a:buNone/>
              <a:defRPr sz="4500"/>
            </a:lvl3pPr>
            <a:lvl4pPr marL="6172200" indent="0">
              <a:buNone/>
              <a:defRPr sz="4100"/>
            </a:lvl4pPr>
            <a:lvl5pPr marL="8229600" indent="0">
              <a:buNone/>
              <a:defRPr sz="4100"/>
            </a:lvl5pPr>
            <a:lvl6pPr marL="10287000" indent="0">
              <a:buNone/>
              <a:defRPr sz="4100"/>
            </a:lvl6pPr>
            <a:lvl7pPr marL="12344400" indent="0">
              <a:buNone/>
              <a:defRPr sz="4100"/>
            </a:lvl7pPr>
            <a:lvl8pPr marL="14401800" indent="0">
              <a:buNone/>
              <a:defRPr sz="4100"/>
            </a:lvl8pPr>
            <a:lvl9pPr marL="16459200"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958F2-FF50-4B71-BC69-F9DFEE3B73E5}" type="datetimeFigureOut">
              <a:rPr lang="en-IN" smtClean="0"/>
              <a:t>29-09-2019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2ED5286-4A6B-48B8-A69F-2592D8850200}" type="slidenum">
              <a:rPr lang="en-IN" smtClean="0"/>
              <a:t>‹#›</a:t>
            </a:fld>
            <a:endParaRPr lang="en-IN"/>
          </a:p>
        </p:txBody>
      </p:sp>
    </p:spTree>
    <p:extLst>
      <p:ext uri="{BB962C8B-B14F-4D97-AF65-F5344CB8AC3E}">
        <p14:creationId xmlns:p14="http://schemas.microsoft.com/office/powerpoint/2010/main" val="1606993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00225" y="1441850"/>
            <a:ext cx="32404050" cy="6000750"/>
          </a:xfrm>
          <a:prstGeom prst="rect">
            <a:avLst/>
          </a:prstGeom>
        </p:spPr>
        <p:txBody>
          <a:bodyPr vert="horz" lIns="411480" tIns="205740" rIns="411480" bIns="20574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800225" y="8401053"/>
            <a:ext cx="32404050" cy="23761306"/>
          </a:xfrm>
          <a:prstGeom prst="rect">
            <a:avLst/>
          </a:prstGeom>
        </p:spPr>
        <p:txBody>
          <a:bodyPr vert="horz" lIns="411480" tIns="205740" rIns="411480" bIns="20574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800225" y="33370840"/>
            <a:ext cx="8401050" cy="1916906"/>
          </a:xfrm>
          <a:prstGeom prst="rect">
            <a:avLst/>
          </a:prstGeom>
        </p:spPr>
        <p:txBody>
          <a:bodyPr vert="horz" lIns="411480" tIns="205740" rIns="411480" bIns="205740" rtlCol="0" anchor="ctr"/>
          <a:lstStyle>
            <a:lvl1pPr algn="l">
              <a:defRPr sz="5400">
                <a:solidFill>
                  <a:schemeClr val="tx1">
                    <a:tint val="75000"/>
                  </a:schemeClr>
                </a:solidFill>
              </a:defRPr>
            </a:lvl1pPr>
          </a:lstStyle>
          <a:p>
            <a:fld id="{38C958F2-FF50-4B71-BC69-F9DFEE3B73E5}" type="datetimeFigureOut">
              <a:rPr lang="en-IN" smtClean="0"/>
              <a:t>29-09-2019</a:t>
            </a:fld>
            <a:endParaRPr lang="en-IN"/>
          </a:p>
        </p:txBody>
      </p:sp>
      <p:sp>
        <p:nvSpPr>
          <p:cNvPr id="5" name="Footer Placeholder 4"/>
          <p:cNvSpPr>
            <a:spLocks noGrp="1"/>
          </p:cNvSpPr>
          <p:nvPr>
            <p:ph type="ftr" sz="quarter" idx="3"/>
          </p:nvPr>
        </p:nvSpPr>
        <p:spPr>
          <a:xfrm>
            <a:off x="12301538" y="33370840"/>
            <a:ext cx="11401425" cy="1916906"/>
          </a:xfrm>
          <a:prstGeom prst="rect">
            <a:avLst/>
          </a:prstGeom>
        </p:spPr>
        <p:txBody>
          <a:bodyPr vert="horz" lIns="411480" tIns="205740" rIns="411480" bIns="205740" rtlCol="0" anchor="ctr"/>
          <a:lstStyle>
            <a:lvl1pPr algn="ctr">
              <a:defRPr sz="54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5803225" y="33370840"/>
            <a:ext cx="8401050" cy="1916906"/>
          </a:xfrm>
          <a:prstGeom prst="rect">
            <a:avLst/>
          </a:prstGeom>
        </p:spPr>
        <p:txBody>
          <a:bodyPr vert="horz" lIns="411480" tIns="205740" rIns="411480" bIns="205740" rtlCol="0" anchor="ctr"/>
          <a:lstStyle>
            <a:lvl1pPr algn="r">
              <a:defRPr sz="5400">
                <a:solidFill>
                  <a:schemeClr val="tx1">
                    <a:tint val="75000"/>
                  </a:schemeClr>
                </a:solidFill>
              </a:defRPr>
            </a:lvl1pPr>
          </a:lstStyle>
          <a:p>
            <a:fld id="{62ED5286-4A6B-48B8-A69F-2592D8850200}" type="slidenum">
              <a:rPr lang="en-IN" smtClean="0"/>
              <a:t>‹#›</a:t>
            </a:fld>
            <a:endParaRPr lang="en-IN"/>
          </a:p>
        </p:txBody>
      </p:sp>
    </p:spTree>
    <p:extLst>
      <p:ext uri="{BB962C8B-B14F-4D97-AF65-F5344CB8AC3E}">
        <p14:creationId xmlns:p14="http://schemas.microsoft.com/office/powerpoint/2010/main" val="493045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14800" rtl="0" eaLnBrk="1" latinLnBrk="0" hangingPunct="1">
        <a:spcBef>
          <a:spcPct val="0"/>
        </a:spcBef>
        <a:buNone/>
        <a:defRPr sz="19800" kern="1200">
          <a:solidFill>
            <a:schemeClr val="tx1"/>
          </a:solidFill>
          <a:latin typeface="+mj-lt"/>
          <a:ea typeface="+mj-ea"/>
          <a:cs typeface="+mj-cs"/>
        </a:defRPr>
      </a:lvl1pPr>
    </p:titleStyle>
    <p:bodyStyle>
      <a:lvl1pPr marL="1543050" indent="-1543050" algn="l" defTabSz="4114800" rtl="0" eaLnBrk="1" latinLnBrk="0" hangingPunct="1">
        <a:spcBef>
          <a:spcPct val="20000"/>
        </a:spcBef>
        <a:buFont typeface="Arial" pitchFamily="34" charset="0"/>
        <a:buChar char="•"/>
        <a:defRPr sz="14400" kern="1200">
          <a:solidFill>
            <a:schemeClr val="tx1"/>
          </a:solidFill>
          <a:latin typeface="+mn-lt"/>
          <a:ea typeface="+mn-ea"/>
          <a:cs typeface="+mn-cs"/>
        </a:defRPr>
      </a:lvl1pPr>
      <a:lvl2pPr marL="3343275" indent="-1285875" algn="l" defTabSz="4114800" rtl="0" eaLnBrk="1" latinLnBrk="0" hangingPunct="1">
        <a:spcBef>
          <a:spcPct val="20000"/>
        </a:spcBef>
        <a:buFont typeface="Arial" pitchFamily="34" charset="0"/>
        <a:buChar char="–"/>
        <a:defRPr sz="12600" kern="1200">
          <a:solidFill>
            <a:schemeClr val="tx1"/>
          </a:solidFill>
          <a:latin typeface="+mn-lt"/>
          <a:ea typeface="+mn-ea"/>
          <a:cs typeface="+mn-cs"/>
        </a:defRPr>
      </a:lvl2pPr>
      <a:lvl3pPr marL="5143500" indent="-1028700" algn="l" defTabSz="4114800" rtl="0" eaLnBrk="1" latinLnBrk="0" hangingPunct="1">
        <a:spcBef>
          <a:spcPct val="20000"/>
        </a:spcBef>
        <a:buFont typeface="Arial" pitchFamily="34" charset="0"/>
        <a:buChar char="•"/>
        <a:defRPr sz="10800" kern="1200">
          <a:solidFill>
            <a:schemeClr val="tx1"/>
          </a:solidFill>
          <a:latin typeface="+mn-lt"/>
          <a:ea typeface="+mn-ea"/>
          <a:cs typeface="+mn-cs"/>
        </a:defRPr>
      </a:lvl3pPr>
      <a:lvl4pPr marL="7200900" indent="-1028700" algn="l" defTabSz="4114800" rtl="0" eaLnBrk="1" latinLnBrk="0" hangingPunct="1">
        <a:spcBef>
          <a:spcPct val="20000"/>
        </a:spcBef>
        <a:buFont typeface="Arial" pitchFamily="34" charset="0"/>
        <a:buChar char="–"/>
        <a:defRPr sz="9000" kern="1200">
          <a:solidFill>
            <a:schemeClr val="tx1"/>
          </a:solidFill>
          <a:latin typeface="+mn-lt"/>
          <a:ea typeface="+mn-ea"/>
          <a:cs typeface="+mn-cs"/>
        </a:defRPr>
      </a:lvl4pPr>
      <a:lvl5pPr marL="9258300" indent="-1028700" algn="l" defTabSz="4114800" rtl="0" eaLnBrk="1" latinLnBrk="0" hangingPunct="1">
        <a:spcBef>
          <a:spcPct val="20000"/>
        </a:spcBef>
        <a:buFont typeface="Arial" pitchFamily="34" charset="0"/>
        <a:buChar char="»"/>
        <a:defRPr sz="9000" kern="1200">
          <a:solidFill>
            <a:schemeClr val="tx1"/>
          </a:solidFill>
          <a:latin typeface="+mn-lt"/>
          <a:ea typeface="+mn-ea"/>
          <a:cs typeface="+mn-cs"/>
        </a:defRPr>
      </a:lvl5pPr>
      <a:lvl6pPr marL="11315700" indent="-1028700" algn="l" defTabSz="4114800" rtl="0" eaLnBrk="1" latinLnBrk="0" hangingPunct="1">
        <a:spcBef>
          <a:spcPct val="20000"/>
        </a:spcBef>
        <a:buFont typeface="Arial" pitchFamily="34" charset="0"/>
        <a:buChar char="•"/>
        <a:defRPr sz="9000" kern="1200">
          <a:solidFill>
            <a:schemeClr val="tx1"/>
          </a:solidFill>
          <a:latin typeface="+mn-lt"/>
          <a:ea typeface="+mn-ea"/>
          <a:cs typeface="+mn-cs"/>
        </a:defRPr>
      </a:lvl6pPr>
      <a:lvl7pPr marL="13373100" indent="-1028700" algn="l" defTabSz="4114800" rtl="0" eaLnBrk="1" latinLnBrk="0" hangingPunct="1">
        <a:spcBef>
          <a:spcPct val="20000"/>
        </a:spcBef>
        <a:buFont typeface="Arial" pitchFamily="34" charset="0"/>
        <a:buChar char="•"/>
        <a:defRPr sz="9000" kern="1200">
          <a:solidFill>
            <a:schemeClr val="tx1"/>
          </a:solidFill>
          <a:latin typeface="+mn-lt"/>
          <a:ea typeface="+mn-ea"/>
          <a:cs typeface="+mn-cs"/>
        </a:defRPr>
      </a:lvl7pPr>
      <a:lvl8pPr marL="15430500" indent="-1028700" algn="l" defTabSz="4114800" rtl="0" eaLnBrk="1" latinLnBrk="0" hangingPunct="1">
        <a:spcBef>
          <a:spcPct val="20000"/>
        </a:spcBef>
        <a:buFont typeface="Arial" pitchFamily="34" charset="0"/>
        <a:buChar char="•"/>
        <a:defRPr sz="9000" kern="1200">
          <a:solidFill>
            <a:schemeClr val="tx1"/>
          </a:solidFill>
          <a:latin typeface="+mn-lt"/>
          <a:ea typeface="+mn-ea"/>
          <a:cs typeface="+mn-cs"/>
        </a:defRPr>
      </a:lvl8pPr>
      <a:lvl9pPr marL="17487900" indent="-1028700" algn="l" defTabSz="4114800" rtl="0" eaLnBrk="1" latinLnBrk="0" hangingPunct="1">
        <a:spcBef>
          <a:spcPct val="20000"/>
        </a:spcBef>
        <a:buFont typeface="Arial" pitchFamily="34" charset="0"/>
        <a:buChar char="•"/>
        <a:defRPr sz="9000" kern="1200">
          <a:solidFill>
            <a:schemeClr val="tx1"/>
          </a:solidFill>
          <a:latin typeface="+mn-lt"/>
          <a:ea typeface="+mn-ea"/>
          <a:cs typeface="+mn-cs"/>
        </a:defRPr>
      </a:lvl9pPr>
    </p:bodyStyle>
    <p:otherStyle>
      <a:defPPr>
        <a:defRPr lang="en-US"/>
      </a:defPPr>
      <a:lvl1pPr marL="0" algn="l" defTabSz="4114800" rtl="0" eaLnBrk="1" latinLnBrk="0" hangingPunct="1">
        <a:defRPr sz="8100" kern="1200">
          <a:solidFill>
            <a:schemeClr val="tx1"/>
          </a:solidFill>
          <a:latin typeface="+mn-lt"/>
          <a:ea typeface="+mn-ea"/>
          <a:cs typeface="+mn-cs"/>
        </a:defRPr>
      </a:lvl1pPr>
      <a:lvl2pPr marL="2057400" algn="l" defTabSz="4114800" rtl="0" eaLnBrk="1" latinLnBrk="0" hangingPunct="1">
        <a:defRPr sz="8100" kern="1200">
          <a:solidFill>
            <a:schemeClr val="tx1"/>
          </a:solidFill>
          <a:latin typeface="+mn-lt"/>
          <a:ea typeface="+mn-ea"/>
          <a:cs typeface="+mn-cs"/>
        </a:defRPr>
      </a:lvl2pPr>
      <a:lvl3pPr marL="4114800" algn="l" defTabSz="4114800" rtl="0" eaLnBrk="1" latinLnBrk="0" hangingPunct="1">
        <a:defRPr sz="8100" kern="1200">
          <a:solidFill>
            <a:schemeClr val="tx1"/>
          </a:solidFill>
          <a:latin typeface="+mn-lt"/>
          <a:ea typeface="+mn-ea"/>
          <a:cs typeface="+mn-cs"/>
        </a:defRPr>
      </a:lvl3pPr>
      <a:lvl4pPr marL="6172200" algn="l" defTabSz="4114800" rtl="0" eaLnBrk="1" latinLnBrk="0" hangingPunct="1">
        <a:defRPr sz="8100" kern="1200">
          <a:solidFill>
            <a:schemeClr val="tx1"/>
          </a:solidFill>
          <a:latin typeface="+mn-lt"/>
          <a:ea typeface="+mn-ea"/>
          <a:cs typeface="+mn-cs"/>
        </a:defRPr>
      </a:lvl4pPr>
      <a:lvl5pPr marL="8229600" algn="l" defTabSz="4114800" rtl="0" eaLnBrk="1" latinLnBrk="0" hangingPunct="1">
        <a:defRPr sz="8100" kern="1200">
          <a:solidFill>
            <a:schemeClr val="tx1"/>
          </a:solidFill>
          <a:latin typeface="+mn-lt"/>
          <a:ea typeface="+mn-ea"/>
          <a:cs typeface="+mn-cs"/>
        </a:defRPr>
      </a:lvl5pPr>
      <a:lvl6pPr marL="10287000" algn="l" defTabSz="4114800" rtl="0" eaLnBrk="1" latinLnBrk="0" hangingPunct="1">
        <a:defRPr sz="8100" kern="1200">
          <a:solidFill>
            <a:schemeClr val="tx1"/>
          </a:solidFill>
          <a:latin typeface="+mn-lt"/>
          <a:ea typeface="+mn-ea"/>
          <a:cs typeface="+mn-cs"/>
        </a:defRPr>
      </a:lvl6pPr>
      <a:lvl7pPr marL="12344400" algn="l" defTabSz="4114800" rtl="0" eaLnBrk="1" latinLnBrk="0" hangingPunct="1">
        <a:defRPr sz="8100" kern="1200">
          <a:solidFill>
            <a:schemeClr val="tx1"/>
          </a:solidFill>
          <a:latin typeface="+mn-lt"/>
          <a:ea typeface="+mn-ea"/>
          <a:cs typeface="+mn-cs"/>
        </a:defRPr>
      </a:lvl7pPr>
      <a:lvl8pPr marL="14401800" algn="l" defTabSz="4114800" rtl="0" eaLnBrk="1" latinLnBrk="0" hangingPunct="1">
        <a:defRPr sz="8100" kern="1200">
          <a:solidFill>
            <a:schemeClr val="tx1"/>
          </a:solidFill>
          <a:latin typeface="+mn-lt"/>
          <a:ea typeface="+mn-ea"/>
          <a:cs typeface="+mn-cs"/>
        </a:defRPr>
      </a:lvl8pPr>
      <a:lvl9pPr marL="16459200" algn="l" defTabSz="4114800"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770158" y="307621"/>
            <a:ext cx="21538140" cy="2954655"/>
          </a:xfrm>
          <a:prstGeom prst="rect">
            <a:avLst/>
          </a:prstGeom>
          <a:noFill/>
        </p:spPr>
        <p:txBody>
          <a:bodyPr wrap="none" lIns="91440" tIns="45720" rIns="91440" bIns="45720">
            <a:spAutoFit/>
          </a:bodyPr>
          <a:lstStyle/>
          <a:p>
            <a:pPr algn="ctr"/>
            <a:r>
              <a:rPr lang="en-US" sz="7200" b="1" dirty="0" smtClean="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latin typeface="Calisto MT" panose="02040603050505030304" pitchFamily="18" charset="0"/>
              </a:rPr>
              <a:t>GENETICS OF SCHIZOPHRENIA</a:t>
            </a:r>
          </a:p>
          <a:p>
            <a:pPr algn="ctr"/>
            <a:r>
              <a:rPr lang="en-US" sz="6000" cap="none" dirty="0" smtClean="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latin typeface="Calisto MT" panose="02040603050505030304" pitchFamily="18" charset="0"/>
              </a:rPr>
              <a:t>PALAK DASH, ARCHANA MISHRA &amp; ROHIT SETH</a:t>
            </a:r>
          </a:p>
          <a:p>
            <a:pPr algn="ctr"/>
            <a:r>
              <a:rPr lang="en-US" sz="5400" cap="none" dirty="0" smtClean="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latin typeface="Calisto MT" panose="02040603050505030304" pitchFamily="18" charset="0"/>
              </a:rPr>
              <a:t>GURU GHASIDAS VISHWAVIDYALAYA, KONI, BILASPUR,(C.G.)</a:t>
            </a:r>
            <a:endParaRPr lang="en-US" sz="5400" cap="none" dirty="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latin typeface="Calisto MT" panose="0204060305050503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595" y="144017"/>
            <a:ext cx="3282373" cy="3024585"/>
          </a:xfrm>
          <a:prstGeom prst="rect">
            <a:avLst/>
          </a:prstGeom>
        </p:spPr>
      </p:pic>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8870090" y="12372524"/>
            <a:ext cx="32502063" cy="14761896"/>
          </a:xfrm>
          <a:prstGeom prst="rect">
            <a:avLst/>
          </a:prstGeom>
        </p:spPr>
      </p:pic>
      <p:sp>
        <p:nvSpPr>
          <p:cNvPr id="21" name="TextBox 20"/>
          <p:cNvSpPr txBox="1"/>
          <p:nvPr/>
        </p:nvSpPr>
        <p:spPr>
          <a:xfrm>
            <a:off x="522813" y="3024586"/>
            <a:ext cx="13446989" cy="30223658"/>
          </a:xfrm>
          <a:prstGeom prst="rect">
            <a:avLst/>
          </a:prstGeom>
          <a:noFill/>
        </p:spPr>
        <p:txBody>
          <a:bodyPr wrap="square" rtlCol="0">
            <a:spAutoFit/>
          </a:bodyPr>
          <a:lstStyle/>
          <a:p>
            <a:pPr algn="just"/>
            <a:r>
              <a:rPr lang="en-IN" b="1" dirty="0" smtClean="0"/>
              <a:t>About</a:t>
            </a:r>
          </a:p>
          <a:p>
            <a:pPr algn="just"/>
            <a:r>
              <a:rPr lang="en-IN" dirty="0" smtClean="0">
                <a:latin typeface="Arial Black" pitchFamily="34" charset="0"/>
                <a:cs typeface="Arial" pitchFamily="34" charset="0"/>
              </a:rPr>
              <a:t>SCHIZOPHRENIA</a:t>
            </a:r>
          </a:p>
          <a:p>
            <a:pPr algn="just"/>
            <a:r>
              <a:rPr lang="en-IN" sz="3600" dirty="0" smtClean="0">
                <a:latin typeface="Arial Black" pitchFamily="34" charset="0"/>
              </a:rPr>
              <a:t>Schizophrenia </a:t>
            </a:r>
            <a:r>
              <a:rPr lang="en-IN" sz="3600" dirty="0">
                <a:latin typeface="Arial Black" pitchFamily="34" charset="0"/>
              </a:rPr>
              <a:t>is a chronic and severe mental </a:t>
            </a:r>
            <a:r>
              <a:rPr lang="en-IN" sz="3600" dirty="0" smtClean="0">
                <a:latin typeface="Arial Black" pitchFamily="34" charset="0"/>
              </a:rPr>
              <a:t>disorder that </a:t>
            </a:r>
            <a:r>
              <a:rPr lang="en-IN" sz="3600" dirty="0">
                <a:latin typeface="Arial Black" pitchFamily="34" charset="0"/>
              </a:rPr>
              <a:t>affects how a person thinks, feels, and </a:t>
            </a:r>
            <a:r>
              <a:rPr lang="en-IN" sz="3600" dirty="0" smtClean="0">
                <a:latin typeface="Arial Black" pitchFamily="34" charset="0"/>
              </a:rPr>
              <a:t>behaves. People </a:t>
            </a:r>
            <a:r>
              <a:rPr lang="en-IN" sz="3600" dirty="0">
                <a:latin typeface="Arial Black" pitchFamily="34" charset="0"/>
              </a:rPr>
              <a:t>with schizophrenia may seem like they have </a:t>
            </a:r>
            <a:r>
              <a:rPr lang="en-IN" sz="3600" dirty="0" smtClean="0">
                <a:latin typeface="Arial Black" pitchFamily="34" charset="0"/>
              </a:rPr>
              <a:t>  lost </a:t>
            </a:r>
            <a:r>
              <a:rPr lang="en-IN" sz="3600" dirty="0">
                <a:latin typeface="Arial Black" pitchFamily="34" charset="0"/>
              </a:rPr>
              <a:t>touch with </a:t>
            </a:r>
            <a:r>
              <a:rPr lang="en-IN" sz="3600" dirty="0" smtClean="0">
                <a:latin typeface="Arial Black" pitchFamily="34" charset="0"/>
              </a:rPr>
              <a:t>reality. It is a psychiatric illness which often begins in the age from 16 to 30. In its active state patients undergo hallucinations and delusions and still in its inactive state patient undergoes depression and problems in their cognitive functions. </a:t>
            </a:r>
            <a:r>
              <a:rPr lang="en-IN" sz="3600" dirty="0">
                <a:latin typeface="Arial Black" pitchFamily="34" charset="0"/>
              </a:rPr>
              <a:t>Schizophrenia affects ~1% of the world population with a high heritability in the range of 64–81%</a:t>
            </a:r>
            <a:endParaRPr lang="en-IN" sz="3600" dirty="0" smtClean="0">
              <a:latin typeface="Arial Black" pitchFamily="34" charset="0"/>
            </a:endParaRPr>
          </a:p>
          <a:p>
            <a:pPr algn="just"/>
            <a:endParaRPr lang="en-IN" sz="3600" b="1" dirty="0">
              <a:latin typeface="Arial Black" pitchFamily="34" charset="0"/>
            </a:endParaRPr>
          </a:p>
          <a:p>
            <a:pPr algn="just"/>
            <a:endParaRPr lang="en-IN" sz="4000" b="1" dirty="0" smtClean="0">
              <a:latin typeface="Arial Black" pitchFamily="34" charset="0"/>
            </a:endParaRPr>
          </a:p>
          <a:p>
            <a:pPr algn="just"/>
            <a:r>
              <a:rPr lang="en-IN" sz="4000" b="1" dirty="0" smtClean="0">
                <a:latin typeface="Arial Black" pitchFamily="34" charset="0"/>
              </a:rPr>
              <a:t>SYMPTOMS OF SCHIZOPHRENIA</a:t>
            </a:r>
          </a:p>
          <a:p>
            <a:r>
              <a:rPr lang="en-IN" sz="3200" b="1" dirty="0" smtClean="0">
                <a:latin typeface="Arial" pitchFamily="34" charset="0"/>
                <a:cs typeface="Arial" pitchFamily="34" charset="0"/>
              </a:rPr>
              <a:t>Positive symptoms</a:t>
            </a:r>
            <a:r>
              <a:rPr lang="en-IN" sz="3200" dirty="0" smtClean="0">
                <a:latin typeface="Arial" pitchFamily="34" charset="0"/>
                <a:cs typeface="Arial" pitchFamily="34" charset="0"/>
              </a:rPr>
              <a:t>:</a:t>
            </a:r>
            <a:endParaRPr lang="en-IN" sz="3200" dirty="0">
              <a:latin typeface="Arial" pitchFamily="34" charset="0"/>
              <a:cs typeface="Arial" pitchFamily="34" charset="0"/>
            </a:endParaRPr>
          </a:p>
          <a:p>
            <a:pPr marL="457200" indent="-457200">
              <a:buFont typeface="Arial" pitchFamily="34" charset="0"/>
              <a:buChar char="•"/>
            </a:pPr>
            <a:r>
              <a:rPr lang="en-IN" sz="3200" dirty="0" smtClean="0">
                <a:latin typeface="Arial" pitchFamily="34" charset="0"/>
                <a:cs typeface="Arial" pitchFamily="34" charset="0"/>
              </a:rPr>
              <a:t>Hallucinations</a:t>
            </a:r>
          </a:p>
          <a:p>
            <a:pPr marL="457200" indent="-457200">
              <a:buFont typeface="Arial" pitchFamily="34" charset="0"/>
              <a:buChar char="•"/>
            </a:pPr>
            <a:r>
              <a:rPr lang="en-IN" sz="3200" dirty="0" smtClean="0">
                <a:latin typeface="Arial" pitchFamily="34" charset="0"/>
                <a:cs typeface="Arial" pitchFamily="34" charset="0"/>
              </a:rPr>
              <a:t>Delusions</a:t>
            </a:r>
            <a:endParaRPr lang="en-IN" sz="3200" dirty="0">
              <a:latin typeface="Arial" pitchFamily="34" charset="0"/>
              <a:cs typeface="Arial" pitchFamily="34" charset="0"/>
            </a:endParaRPr>
          </a:p>
          <a:p>
            <a:pPr marL="457200" indent="-457200">
              <a:buFont typeface="Arial" pitchFamily="34" charset="0"/>
              <a:buChar char="•"/>
            </a:pPr>
            <a:r>
              <a:rPr lang="en-IN" sz="3200" dirty="0">
                <a:latin typeface="Arial" pitchFamily="34" charset="0"/>
                <a:cs typeface="Arial" pitchFamily="34" charset="0"/>
              </a:rPr>
              <a:t>Thought disorders (unusual or dysfunctional ways of thinking)</a:t>
            </a:r>
          </a:p>
          <a:p>
            <a:pPr marL="457200" indent="-457200">
              <a:buFont typeface="Arial" pitchFamily="34" charset="0"/>
              <a:buChar char="•"/>
            </a:pPr>
            <a:r>
              <a:rPr lang="en-IN" sz="3200" dirty="0">
                <a:latin typeface="Arial" pitchFamily="34" charset="0"/>
                <a:cs typeface="Arial" pitchFamily="34" charset="0"/>
              </a:rPr>
              <a:t>Movement disorders (agitated body movements)</a:t>
            </a:r>
          </a:p>
          <a:p>
            <a:r>
              <a:rPr lang="en-IN" sz="3200" b="1" dirty="0" smtClean="0">
                <a:latin typeface="Arial" pitchFamily="34" charset="0"/>
                <a:cs typeface="Arial" pitchFamily="34" charset="0"/>
              </a:rPr>
              <a:t> </a:t>
            </a:r>
          </a:p>
          <a:p>
            <a:r>
              <a:rPr lang="en-IN" sz="3200" b="1" dirty="0" smtClean="0">
                <a:latin typeface="Arial" pitchFamily="34" charset="0"/>
                <a:cs typeface="Arial" pitchFamily="34" charset="0"/>
              </a:rPr>
              <a:t>Negative symptoms</a:t>
            </a:r>
            <a:r>
              <a:rPr lang="en-IN" sz="3200" dirty="0" smtClean="0">
                <a:latin typeface="Arial" pitchFamily="34" charset="0"/>
                <a:cs typeface="Arial" pitchFamily="34" charset="0"/>
              </a:rPr>
              <a:t>:</a:t>
            </a:r>
            <a:endParaRPr lang="en-IN" sz="3200" dirty="0">
              <a:latin typeface="Arial" pitchFamily="34" charset="0"/>
              <a:cs typeface="Arial" pitchFamily="34" charset="0"/>
            </a:endParaRPr>
          </a:p>
          <a:p>
            <a:pPr marL="457200" indent="-457200">
              <a:buFont typeface="Arial" pitchFamily="34" charset="0"/>
              <a:buChar char="•"/>
            </a:pPr>
            <a:r>
              <a:rPr lang="en-IN" sz="3200" dirty="0">
                <a:latin typeface="Arial" pitchFamily="34" charset="0"/>
                <a:cs typeface="Arial" pitchFamily="34" charset="0"/>
              </a:rPr>
              <a:t>“Flat affect” (reduced expression of emotions via facial expression or voice tone)</a:t>
            </a:r>
          </a:p>
          <a:p>
            <a:pPr marL="457200" indent="-457200">
              <a:buFont typeface="Arial" pitchFamily="34" charset="0"/>
              <a:buChar char="•"/>
            </a:pPr>
            <a:r>
              <a:rPr lang="en-IN" sz="3200" dirty="0">
                <a:latin typeface="Arial" pitchFamily="34" charset="0"/>
                <a:cs typeface="Arial" pitchFamily="34" charset="0"/>
              </a:rPr>
              <a:t>Reduced feelings of pleasure in everyday life</a:t>
            </a:r>
          </a:p>
          <a:p>
            <a:pPr marL="457200" indent="-457200">
              <a:buFont typeface="Arial" pitchFamily="34" charset="0"/>
              <a:buChar char="•"/>
            </a:pPr>
            <a:r>
              <a:rPr lang="en-IN" sz="3200" dirty="0">
                <a:latin typeface="Arial" pitchFamily="34" charset="0"/>
                <a:cs typeface="Arial" pitchFamily="34" charset="0"/>
              </a:rPr>
              <a:t>Difficulty beginning and sustaining activities</a:t>
            </a:r>
          </a:p>
          <a:p>
            <a:pPr marL="457200" indent="-457200">
              <a:buFont typeface="Arial" pitchFamily="34" charset="0"/>
              <a:buChar char="•"/>
            </a:pPr>
            <a:r>
              <a:rPr lang="en-IN" sz="3200" dirty="0">
                <a:latin typeface="Arial" pitchFamily="34" charset="0"/>
                <a:cs typeface="Arial" pitchFamily="34" charset="0"/>
              </a:rPr>
              <a:t>Reduced speaking</a:t>
            </a:r>
          </a:p>
          <a:p>
            <a:endParaRPr lang="en-IN" sz="3200" b="1" dirty="0" smtClean="0">
              <a:latin typeface="Arial" pitchFamily="34" charset="0"/>
              <a:cs typeface="Arial" pitchFamily="34" charset="0"/>
            </a:endParaRPr>
          </a:p>
          <a:p>
            <a:r>
              <a:rPr lang="en-IN" sz="3200" b="1" dirty="0" smtClean="0">
                <a:latin typeface="Arial" pitchFamily="34" charset="0"/>
                <a:cs typeface="Arial" pitchFamily="34" charset="0"/>
              </a:rPr>
              <a:t>Cognitive </a:t>
            </a:r>
            <a:r>
              <a:rPr lang="en-IN" sz="3200" b="1" dirty="0">
                <a:latin typeface="Arial" pitchFamily="34" charset="0"/>
                <a:cs typeface="Arial" pitchFamily="34" charset="0"/>
              </a:rPr>
              <a:t>symptoms:</a:t>
            </a:r>
            <a:r>
              <a:rPr lang="en-IN" sz="3200" dirty="0">
                <a:latin typeface="Arial" pitchFamily="34" charset="0"/>
                <a:cs typeface="Arial" pitchFamily="34" charset="0"/>
              </a:rPr>
              <a:t> </a:t>
            </a:r>
            <a:endParaRPr lang="en-IN" sz="3200" dirty="0" smtClean="0">
              <a:latin typeface="Arial" pitchFamily="34" charset="0"/>
              <a:cs typeface="Arial" pitchFamily="34" charset="0"/>
            </a:endParaRPr>
          </a:p>
          <a:p>
            <a:pPr marL="457200" indent="-457200">
              <a:buFont typeface="Arial" pitchFamily="34" charset="0"/>
              <a:buChar char="•"/>
            </a:pPr>
            <a:r>
              <a:rPr lang="en-IN" sz="3200" dirty="0" smtClean="0">
                <a:latin typeface="Arial" pitchFamily="34" charset="0"/>
                <a:cs typeface="Arial" pitchFamily="34" charset="0"/>
              </a:rPr>
              <a:t>Poor </a:t>
            </a:r>
            <a:r>
              <a:rPr lang="en-IN" sz="3200" dirty="0">
                <a:latin typeface="Arial" pitchFamily="34" charset="0"/>
                <a:cs typeface="Arial" pitchFamily="34" charset="0"/>
              </a:rPr>
              <a:t>“executive functioning” (the ability to understand information and use it to make decisions)</a:t>
            </a:r>
          </a:p>
          <a:p>
            <a:pPr marL="457200" indent="-457200">
              <a:buFont typeface="Arial" pitchFamily="34" charset="0"/>
              <a:buChar char="•"/>
            </a:pPr>
            <a:r>
              <a:rPr lang="en-IN" sz="3200" dirty="0">
                <a:latin typeface="Arial" pitchFamily="34" charset="0"/>
                <a:cs typeface="Arial" pitchFamily="34" charset="0"/>
              </a:rPr>
              <a:t>Trouble focusing or paying attention</a:t>
            </a:r>
          </a:p>
          <a:p>
            <a:pPr marL="457200" indent="-457200">
              <a:buFont typeface="Arial" pitchFamily="34" charset="0"/>
              <a:buChar char="•"/>
            </a:pPr>
            <a:r>
              <a:rPr lang="en-IN" sz="3200" dirty="0">
                <a:latin typeface="Arial" pitchFamily="34" charset="0"/>
                <a:cs typeface="Arial" pitchFamily="34" charset="0"/>
              </a:rPr>
              <a:t>Problems with “working memory” (the ability to use information immediately after learning it)</a:t>
            </a:r>
          </a:p>
          <a:p>
            <a:pPr algn="just"/>
            <a:endParaRPr lang="en-IN" sz="4000" b="1" dirty="0" smtClean="0">
              <a:latin typeface="Arial" pitchFamily="34" charset="0"/>
              <a:cs typeface="Arial" pitchFamily="34" charset="0"/>
            </a:endParaRPr>
          </a:p>
          <a:p>
            <a:pPr algn="just"/>
            <a:endParaRPr lang="en-IN" sz="4000" b="1" dirty="0" smtClean="0">
              <a:latin typeface="Arial Black" pitchFamily="34" charset="0"/>
              <a:cs typeface="Arial" pitchFamily="34" charset="0"/>
            </a:endParaRPr>
          </a:p>
          <a:p>
            <a:pPr algn="just"/>
            <a:r>
              <a:rPr lang="en-IN" sz="4000" b="1" dirty="0" smtClean="0">
                <a:latin typeface="Arial Black" pitchFamily="34" charset="0"/>
                <a:cs typeface="Arial" pitchFamily="34" charset="0"/>
              </a:rPr>
              <a:t>CAUSES OF SCHIZOPHRENIA</a:t>
            </a:r>
          </a:p>
          <a:p>
            <a:pPr algn="just"/>
            <a:endParaRPr lang="en-IN" sz="3200" b="1" dirty="0" smtClean="0">
              <a:latin typeface="Arial Black" pitchFamily="34" charset="0"/>
              <a:cs typeface="Arial" pitchFamily="34" charset="0"/>
            </a:endParaRPr>
          </a:p>
          <a:p>
            <a:pPr marL="571500" indent="-571500" algn="just">
              <a:buFont typeface="Arial" pitchFamily="34" charset="0"/>
              <a:buChar char="•"/>
            </a:pPr>
            <a:r>
              <a:rPr lang="en-IN" sz="3200" dirty="0" smtClean="0">
                <a:latin typeface="Arial" pitchFamily="34" charset="0"/>
                <a:cs typeface="Arial" pitchFamily="34" charset="0"/>
              </a:rPr>
              <a:t>Genetic and environmental factors, together are responsible for the signs of schizophrenia.</a:t>
            </a:r>
          </a:p>
          <a:p>
            <a:pPr marL="571500" indent="-571500" algn="just">
              <a:buFont typeface="Arial" pitchFamily="34" charset="0"/>
              <a:buChar char="•"/>
            </a:pPr>
            <a:r>
              <a:rPr lang="en-IN" sz="3200" dirty="0" smtClean="0">
                <a:latin typeface="Arial" pitchFamily="34" charset="0"/>
                <a:cs typeface="Arial" pitchFamily="34" charset="0"/>
              </a:rPr>
              <a:t>Though scientists have not yet got the specific reason for the cause of this disorder, still the till date discovery reveals that genes play a very crucial role in manipulation of the cognitive functions.</a:t>
            </a:r>
          </a:p>
          <a:p>
            <a:pPr marL="571500" indent="-571500">
              <a:buFont typeface="Arial" pitchFamily="34" charset="0"/>
              <a:buChar char="•"/>
            </a:pPr>
            <a:r>
              <a:rPr lang="en-IN" sz="3200" dirty="0">
                <a:latin typeface="Arial" pitchFamily="34" charset="0"/>
                <a:cs typeface="Arial" pitchFamily="34" charset="0"/>
              </a:rPr>
              <a:t>Environmental </a:t>
            </a:r>
            <a:r>
              <a:rPr lang="en-IN" sz="3200" dirty="0" smtClean="0">
                <a:latin typeface="Arial" pitchFamily="34" charset="0"/>
                <a:cs typeface="Arial" pitchFamily="34" charset="0"/>
              </a:rPr>
              <a:t>factors affecting schizophrenia </a:t>
            </a:r>
            <a:r>
              <a:rPr lang="en-IN" sz="3200" dirty="0">
                <a:latin typeface="Arial" pitchFamily="34" charset="0"/>
                <a:cs typeface="Arial" pitchFamily="34" charset="0"/>
              </a:rPr>
              <a:t>may involve:</a:t>
            </a:r>
          </a:p>
          <a:p>
            <a:pPr marL="571500" indent="-571500">
              <a:buFont typeface="Wingdings" pitchFamily="2" charset="2"/>
              <a:buChar char="Ø"/>
            </a:pPr>
            <a:r>
              <a:rPr lang="en-IN" sz="3200" dirty="0">
                <a:latin typeface="Arial" pitchFamily="34" charset="0"/>
                <a:cs typeface="Arial" pitchFamily="34" charset="0"/>
              </a:rPr>
              <a:t>Exposure to viruses</a:t>
            </a:r>
          </a:p>
          <a:p>
            <a:pPr marL="571500" indent="-571500">
              <a:buFont typeface="Wingdings" pitchFamily="2" charset="2"/>
              <a:buChar char="Ø"/>
            </a:pPr>
            <a:r>
              <a:rPr lang="en-IN" sz="3200" dirty="0">
                <a:latin typeface="Arial" pitchFamily="34" charset="0"/>
                <a:cs typeface="Arial" pitchFamily="34" charset="0"/>
              </a:rPr>
              <a:t>Malnutrition before birth</a:t>
            </a:r>
          </a:p>
          <a:p>
            <a:pPr marL="571500" indent="-571500">
              <a:buFont typeface="Wingdings" pitchFamily="2" charset="2"/>
              <a:buChar char="Ø"/>
            </a:pPr>
            <a:r>
              <a:rPr lang="en-IN" sz="3200" dirty="0">
                <a:latin typeface="Arial" pitchFamily="34" charset="0"/>
                <a:cs typeface="Arial" pitchFamily="34" charset="0"/>
              </a:rPr>
              <a:t>Problems during birth</a:t>
            </a:r>
          </a:p>
          <a:p>
            <a:pPr marL="571500" indent="-571500">
              <a:buFont typeface="Wingdings" pitchFamily="2" charset="2"/>
              <a:buChar char="Ø"/>
            </a:pPr>
            <a:r>
              <a:rPr lang="en-IN" sz="3200" dirty="0">
                <a:latin typeface="Arial" pitchFamily="34" charset="0"/>
                <a:cs typeface="Arial" pitchFamily="34" charset="0"/>
              </a:rPr>
              <a:t>Psychosocial </a:t>
            </a:r>
            <a:r>
              <a:rPr lang="en-IN" sz="3200" dirty="0" smtClean="0">
                <a:latin typeface="Arial" pitchFamily="34" charset="0"/>
                <a:cs typeface="Arial" pitchFamily="34" charset="0"/>
              </a:rPr>
              <a:t>factors</a:t>
            </a:r>
          </a:p>
          <a:p>
            <a:pPr marL="571500" indent="-571500">
              <a:buFont typeface="Arial" pitchFamily="34" charset="0"/>
              <a:buChar char="•"/>
            </a:pPr>
            <a:r>
              <a:rPr lang="en-IN" sz="3200" dirty="0">
                <a:latin typeface="Arial" pitchFamily="34" charset="0"/>
                <a:cs typeface="Arial" pitchFamily="34" charset="0"/>
              </a:rPr>
              <a:t>Scientists think that an imbalance in the complex, interrelated chemical reactions of the brain involving the neurotransmitters (substances that brain cells use to communicate with each other) dopamine and glutamate, and possibly others, plays a role in schizophrenia.</a:t>
            </a:r>
            <a:endParaRPr lang="en-IN" sz="3200" dirty="0" smtClean="0">
              <a:latin typeface="Arial" pitchFamily="34" charset="0"/>
              <a:cs typeface="Arial" pitchFamily="34" charset="0"/>
            </a:endParaRPr>
          </a:p>
          <a:p>
            <a:pPr algn="just"/>
            <a:r>
              <a:rPr lang="en-IN" sz="4000" dirty="0" smtClean="0">
                <a:latin typeface="Arial Black" pitchFamily="34" charset="0"/>
              </a:rPr>
              <a:t>                                                                                                                                                                                                                                                                                                                                                                                                                                                                          </a:t>
            </a:r>
            <a:endParaRPr lang="en-IN" sz="4000" b="1" dirty="0">
              <a:latin typeface="Arial Black" pitchFamily="34" charset="0"/>
              <a:cs typeface="Arial" pitchFamily="34" charset="0"/>
            </a:endParaRPr>
          </a:p>
        </p:txBody>
      </p:sp>
      <p:sp>
        <p:nvSpPr>
          <p:cNvPr id="29" name="Rounded Rectangle 28"/>
          <p:cNvSpPr/>
          <p:nvPr/>
        </p:nvSpPr>
        <p:spPr>
          <a:xfrm>
            <a:off x="14761891" y="9289282"/>
            <a:ext cx="8310530" cy="194421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6600" dirty="0" smtClean="0">
                <a:solidFill>
                  <a:schemeClr val="tx1"/>
                </a:solidFill>
              </a:rPr>
              <a:t>Forebrain is highly affected in SZ</a:t>
            </a:r>
            <a:endParaRPr lang="en-IN" sz="6600" dirty="0">
              <a:solidFill>
                <a:schemeClr val="tx1"/>
              </a:solidFill>
            </a:endParaRPr>
          </a:p>
        </p:txBody>
      </p:sp>
      <p:pic>
        <p:nvPicPr>
          <p:cNvPr id="30" name="Picture 2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758946" y="11870516"/>
            <a:ext cx="8313474" cy="2520280"/>
          </a:xfrm>
          <a:prstGeom prst="rect">
            <a:avLst/>
          </a:prstGeom>
        </p:spPr>
      </p:pic>
      <p:sp>
        <p:nvSpPr>
          <p:cNvPr id="31" name="Rounded Rectangle 30"/>
          <p:cNvSpPr/>
          <p:nvPr/>
        </p:nvSpPr>
        <p:spPr>
          <a:xfrm>
            <a:off x="14761891" y="14952024"/>
            <a:ext cx="8132849" cy="2468548"/>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800" dirty="0" smtClean="0">
                <a:solidFill>
                  <a:schemeClr val="tx1"/>
                </a:solidFill>
              </a:rPr>
              <a:t>MRI scans of the episodic periods of a SZ affected brain</a:t>
            </a:r>
            <a:endParaRPr lang="en-IN" sz="4800" dirty="0">
              <a:solidFill>
                <a:schemeClr val="tx1"/>
              </a:solidFill>
            </a:endParaRPr>
          </a:p>
        </p:txBody>
      </p:sp>
      <p:cxnSp>
        <p:nvCxnSpPr>
          <p:cNvPr id="34" name="Straight Connector 33"/>
          <p:cNvCxnSpPr/>
          <p:nvPr/>
        </p:nvCxnSpPr>
        <p:spPr>
          <a:xfrm>
            <a:off x="0" y="3240610"/>
            <a:ext cx="360045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57291" y="3502439"/>
            <a:ext cx="7593529" cy="5210779"/>
          </a:xfrm>
          <a:prstGeom prst="rect">
            <a:avLst/>
          </a:prstGeom>
        </p:spPr>
      </p:pic>
      <p:sp>
        <p:nvSpPr>
          <p:cNvPr id="37" name="TextBox 36"/>
          <p:cNvSpPr txBox="1"/>
          <p:nvPr/>
        </p:nvSpPr>
        <p:spPr>
          <a:xfrm>
            <a:off x="23474858" y="3524460"/>
            <a:ext cx="12355767" cy="24345126"/>
          </a:xfrm>
          <a:prstGeom prst="rect">
            <a:avLst/>
          </a:prstGeom>
          <a:noFill/>
        </p:spPr>
        <p:txBody>
          <a:bodyPr wrap="square" rtlCol="0">
            <a:spAutoFit/>
          </a:bodyPr>
          <a:lstStyle/>
          <a:p>
            <a:pPr algn="just"/>
            <a:r>
              <a:rPr lang="en-IN" sz="4000" dirty="0" smtClean="0">
                <a:latin typeface="Arial Black" pitchFamily="34" charset="0"/>
              </a:rPr>
              <a:t>GENETICS OF SCHIZOPHRENIA</a:t>
            </a:r>
          </a:p>
          <a:p>
            <a:pPr algn="just"/>
            <a:endParaRPr lang="en-IN" sz="3200" dirty="0">
              <a:latin typeface="Arial Black" pitchFamily="34" charset="0"/>
            </a:endParaRPr>
          </a:p>
          <a:p>
            <a:pPr algn="just"/>
            <a:r>
              <a:rPr lang="en-IN" sz="3200" dirty="0" smtClean="0">
                <a:latin typeface="Arial" pitchFamily="34" charset="0"/>
                <a:cs typeface="Arial" pitchFamily="34" charset="0"/>
              </a:rPr>
              <a:t>Genome </a:t>
            </a:r>
            <a:r>
              <a:rPr lang="en-IN" sz="3200" dirty="0">
                <a:latin typeface="Arial" pitchFamily="34" charset="0"/>
                <a:cs typeface="Arial" pitchFamily="34" charset="0"/>
              </a:rPr>
              <a:t>wide association studies (GWAS), proved that there are single nucleotide polymorphisms associated with schizophrenia located within or near to the miR137 host genes on chromosome. </a:t>
            </a:r>
            <a:endParaRPr lang="en-IN" sz="3200" dirty="0" smtClean="0">
              <a:latin typeface="Arial" pitchFamily="34" charset="0"/>
              <a:cs typeface="Arial" pitchFamily="34" charset="0"/>
            </a:endParaRPr>
          </a:p>
          <a:p>
            <a:pPr marL="457200" indent="-457200" algn="just">
              <a:buFont typeface="Arial" pitchFamily="34" charset="0"/>
              <a:buChar char="•"/>
            </a:pPr>
            <a:r>
              <a:rPr lang="en-IN" sz="3200" dirty="0" smtClean="0">
                <a:latin typeface="Arial" pitchFamily="34" charset="0"/>
                <a:cs typeface="Arial" pitchFamily="34" charset="0"/>
              </a:rPr>
              <a:t> </a:t>
            </a:r>
            <a:r>
              <a:rPr lang="en-IN" sz="3200" dirty="0">
                <a:latin typeface="Arial" pitchFamily="34" charset="0"/>
                <a:cs typeface="Arial" pitchFamily="34" charset="0"/>
              </a:rPr>
              <a:t>m</a:t>
            </a:r>
            <a:r>
              <a:rPr lang="en-IN" sz="3200" dirty="0" smtClean="0">
                <a:latin typeface="Arial" pitchFamily="34" charset="0"/>
                <a:cs typeface="Arial" pitchFamily="34" charset="0"/>
              </a:rPr>
              <a:t>iR137 </a:t>
            </a:r>
            <a:r>
              <a:rPr lang="en-IN" sz="3200" dirty="0">
                <a:latin typeface="Arial" pitchFamily="34" charset="0"/>
                <a:cs typeface="Arial" pitchFamily="34" charset="0"/>
              </a:rPr>
              <a:t>(microRNA-137) is a very strongly associated schizophrenia risk loci</a:t>
            </a:r>
            <a:r>
              <a:rPr lang="en-IN" sz="3200" dirty="0" smtClean="0">
                <a:latin typeface="Arial" pitchFamily="34" charset="0"/>
                <a:cs typeface="Arial" pitchFamily="34" charset="0"/>
              </a:rPr>
              <a:t>.</a:t>
            </a:r>
          </a:p>
          <a:p>
            <a:pPr marL="457200" indent="-457200" algn="just">
              <a:buFont typeface="Arial" pitchFamily="34" charset="0"/>
              <a:buChar char="•"/>
            </a:pPr>
            <a:r>
              <a:rPr lang="en-IN" sz="3200" dirty="0">
                <a:latin typeface="Arial" pitchFamily="34" charset="0"/>
                <a:cs typeface="Arial" pitchFamily="34" charset="0"/>
              </a:rPr>
              <a:t>microRNA-137 is known to regulate the </a:t>
            </a:r>
          </a:p>
          <a:p>
            <a:pPr algn="just"/>
            <a:r>
              <a:rPr lang="en-IN" sz="3200" dirty="0" smtClean="0">
                <a:latin typeface="Arial" pitchFamily="34" charset="0"/>
                <a:cs typeface="Arial" pitchFamily="34" charset="0"/>
              </a:rPr>
              <a:t>    expression </a:t>
            </a:r>
            <a:r>
              <a:rPr lang="en-IN" sz="3200" dirty="0">
                <a:latin typeface="Arial" pitchFamily="34" charset="0"/>
                <a:cs typeface="Arial" pitchFamily="34" charset="0"/>
              </a:rPr>
              <a:t>of ~1900 other genes, including </a:t>
            </a:r>
          </a:p>
          <a:p>
            <a:pPr algn="just"/>
            <a:r>
              <a:rPr lang="en-IN" sz="3200" dirty="0" smtClean="0">
                <a:latin typeface="Arial" pitchFamily="34" charset="0"/>
                <a:cs typeface="Arial" pitchFamily="34" charset="0"/>
              </a:rPr>
              <a:t>    several </a:t>
            </a:r>
            <a:r>
              <a:rPr lang="en-IN" sz="3200" dirty="0">
                <a:latin typeface="Arial" pitchFamily="34" charset="0"/>
                <a:cs typeface="Arial" pitchFamily="34" charset="0"/>
              </a:rPr>
              <a:t>that are independently associated </a:t>
            </a:r>
          </a:p>
          <a:p>
            <a:pPr algn="just"/>
            <a:r>
              <a:rPr lang="en-IN" sz="3200" dirty="0" smtClean="0">
                <a:latin typeface="Arial" pitchFamily="34" charset="0"/>
                <a:cs typeface="Arial" pitchFamily="34" charset="0"/>
              </a:rPr>
              <a:t>     with </a:t>
            </a:r>
            <a:r>
              <a:rPr lang="en-IN" sz="3200" dirty="0">
                <a:latin typeface="Arial" pitchFamily="34" charset="0"/>
                <a:cs typeface="Arial" pitchFamily="34" charset="0"/>
              </a:rPr>
              <a:t>schizophrenia</a:t>
            </a:r>
            <a:r>
              <a:rPr lang="en-IN" sz="3200" dirty="0" smtClean="0">
                <a:latin typeface="Arial" pitchFamily="34" charset="0"/>
                <a:cs typeface="Arial" pitchFamily="34" charset="0"/>
              </a:rPr>
              <a:t>. </a:t>
            </a:r>
          </a:p>
          <a:p>
            <a:pPr marL="457200" indent="-457200" algn="just">
              <a:buFont typeface="Arial" pitchFamily="34" charset="0"/>
              <a:buChar char="•"/>
            </a:pPr>
            <a:r>
              <a:rPr lang="en-IN" sz="3200" dirty="0">
                <a:latin typeface="Arial" pitchFamily="34" charset="0"/>
                <a:cs typeface="Arial" pitchFamily="34" charset="0"/>
              </a:rPr>
              <a:t>SNPs act as markers for the cognitive functions associated with </a:t>
            </a:r>
            <a:r>
              <a:rPr lang="en-IN" sz="3200" dirty="0" smtClean="0">
                <a:latin typeface="Arial" pitchFamily="34" charset="0"/>
                <a:cs typeface="Arial" pitchFamily="34" charset="0"/>
              </a:rPr>
              <a:t>schizophrenia</a:t>
            </a:r>
          </a:p>
          <a:p>
            <a:pPr marL="457200" indent="-457200" algn="just">
              <a:buFont typeface="Arial" pitchFamily="34" charset="0"/>
              <a:buChar char="•"/>
            </a:pPr>
            <a:r>
              <a:rPr lang="en-IN" sz="3200" dirty="0" smtClean="0">
                <a:latin typeface="Arial" pitchFamily="34" charset="0"/>
                <a:cs typeface="Arial" pitchFamily="34" charset="0"/>
              </a:rPr>
              <a:t>The interaction between these genes create a multiple disorder symptom and they are inheritable too.</a:t>
            </a:r>
          </a:p>
          <a:p>
            <a:pPr marL="457200" indent="-457200" algn="just">
              <a:buFont typeface="Arial" pitchFamily="34" charset="0"/>
              <a:buChar char="•"/>
            </a:pPr>
            <a:endParaRPr lang="en-IN" sz="3200" dirty="0">
              <a:latin typeface="Arial" pitchFamily="34" charset="0"/>
              <a:cs typeface="Arial" pitchFamily="34" charset="0"/>
            </a:endParaRPr>
          </a:p>
          <a:p>
            <a:pPr algn="just"/>
            <a:r>
              <a:rPr lang="en-IN" sz="4000" dirty="0" smtClean="0">
                <a:latin typeface="Arial Black" pitchFamily="34" charset="0"/>
                <a:cs typeface="Arial" pitchFamily="34" charset="0"/>
              </a:rPr>
              <a:t> TREATMENTS</a:t>
            </a:r>
            <a:endParaRPr lang="en-IN" sz="3200" dirty="0" smtClean="0">
              <a:latin typeface="Arial Black" pitchFamily="34" charset="0"/>
              <a:cs typeface="Arial" pitchFamily="34" charset="0"/>
            </a:endParaRPr>
          </a:p>
          <a:p>
            <a:pPr marL="571500" indent="-571500" algn="just">
              <a:buFont typeface="Arial" pitchFamily="34" charset="0"/>
              <a:buChar char="•"/>
            </a:pPr>
            <a:endParaRPr lang="en-IN" sz="3200" dirty="0" smtClean="0">
              <a:latin typeface="Arial" pitchFamily="34" charset="0"/>
              <a:cs typeface="Arial" pitchFamily="34" charset="0"/>
            </a:endParaRPr>
          </a:p>
          <a:p>
            <a:pPr marL="571500" indent="-571500" algn="just">
              <a:buFont typeface="Arial" pitchFamily="34" charset="0"/>
              <a:buChar char="•"/>
            </a:pPr>
            <a:r>
              <a:rPr lang="en-IN" sz="3200" dirty="0" smtClean="0">
                <a:latin typeface="Arial" pitchFamily="34" charset="0"/>
                <a:cs typeface="Arial" pitchFamily="34" charset="0"/>
              </a:rPr>
              <a:t>From the very early, antipsychotics were used to control the abnormal behaviours of patients.</a:t>
            </a:r>
          </a:p>
          <a:p>
            <a:pPr marL="571500" indent="-571500" algn="just">
              <a:buFont typeface="Arial" pitchFamily="34" charset="0"/>
              <a:buChar char="•"/>
            </a:pPr>
            <a:r>
              <a:rPr lang="en-IN" sz="3200" dirty="0" smtClean="0">
                <a:latin typeface="Arial" pitchFamily="34" charset="0"/>
                <a:cs typeface="Arial" pitchFamily="34" charset="0"/>
              </a:rPr>
              <a:t>Drugs like Clozapine were used, but due to its severe side effects as it </a:t>
            </a:r>
            <a:r>
              <a:rPr lang="en-IN" sz="3200" dirty="0">
                <a:latin typeface="Arial" panose="020B0604020202020204" pitchFamily="34" charset="0"/>
                <a:cs typeface="Arial" panose="020B0604020202020204" pitchFamily="34" charset="0"/>
              </a:rPr>
              <a:t>causes </a:t>
            </a:r>
            <a:r>
              <a:rPr lang="en-IN" sz="3200" dirty="0" smtClean="0">
                <a:latin typeface="Arial" panose="020B0604020202020204" pitchFamily="34" charset="0"/>
                <a:cs typeface="Arial" panose="020B0604020202020204" pitchFamily="34" charset="0"/>
              </a:rPr>
              <a:t>agranulocytosis.</a:t>
            </a:r>
          </a:p>
          <a:p>
            <a:pPr marL="571500" indent="-571500" algn="just">
              <a:buFont typeface="Arial" pitchFamily="34" charset="0"/>
              <a:buChar char="•"/>
            </a:pPr>
            <a:r>
              <a:rPr lang="en-IN" sz="3200" dirty="0" smtClean="0">
                <a:latin typeface="Arial" panose="020B0604020202020204" pitchFamily="34" charset="0"/>
                <a:cs typeface="Arial" panose="020B0604020202020204" pitchFamily="34" charset="0"/>
              </a:rPr>
              <a:t>Asenapine</a:t>
            </a:r>
            <a:r>
              <a:rPr lang="en-IN" sz="3200" dirty="0">
                <a:latin typeface="Arial" panose="020B0604020202020204" pitchFamily="34" charset="0"/>
                <a:cs typeface="Arial" panose="020B0604020202020204" pitchFamily="34" charset="0"/>
              </a:rPr>
              <a:t> </a:t>
            </a:r>
            <a:r>
              <a:rPr lang="en-IN" sz="3200" dirty="0" smtClean="0">
                <a:latin typeface="Arial" pitchFamily="34" charset="0"/>
                <a:cs typeface="Arial" pitchFamily="34" charset="0"/>
              </a:rPr>
              <a:t>and Iloperidone are antipsychotic treatments which do not cause agranulocytosis but have side effects like some metabolic syndromes. </a:t>
            </a:r>
          </a:p>
          <a:p>
            <a:pPr marL="571500" indent="-571500" algn="just">
              <a:buFont typeface="Arial" pitchFamily="34" charset="0"/>
              <a:buChar char="•"/>
            </a:pPr>
            <a:r>
              <a:rPr lang="en-IN" sz="3200" dirty="0" smtClean="0">
                <a:latin typeface="Arial" pitchFamily="34" charset="0"/>
                <a:cs typeface="Arial" pitchFamily="34" charset="0"/>
              </a:rPr>
              <a:t>Psycho-physiotherapy is also a kind of treatments which helps patient in their behavioural  improvement</a:t>
            </a:r>
          </a:p>
          <a:p>
            <a:pPr marL="571500" indent="-571500" algn="just">
              <a:buFont typeface="Arial" pitchFamily="34" charset="0"/>
              <a:buChar char="•"/>
            </a:pPr>
            <a:r>
              <a:rPr lang="en-IN" sz="3200" dirty="0" smtClean="0">
                <a:latin typeface="Arial" pitchFamily="34" charset="0"/>
                <a:cs typeface="Arial" pitchFamily="34" charset="0"/>
              </a:rPr>
              <a:t>Doses as per recommended by the doctor is treatable and one should not leave the course in between.</a:t>
            </a:r>
          </a:p>
          <a:p>
            <a:pPr algn="just"/>
            <a:endParaRPr lang="en-IN" sz="4000" dirty="0">
              <a:latin typeface="Arial" pitchFamily="34" charset="0"/>
              <a:cs typeface="Arial" pitchFamily="34" charset="0"/>
            </a:endParaRPr>
          </a:p>
          <a:p>
            <a:pPr algn="just"/>
            <a:r>
              <a:rPr lang="en-IN" sz="4000" dirty="0" smtClean="0">
                <a:latin typeface="Arial Black" pitchFamily="34" charset="0"/>
                <a:cs typeface="Arial" pitchFamily="34" charset="0"/>
              </a:rPr>
              <a:t>FUTURE ASPECTS</a:t>
            </a:r>
          </a:p>
          <a:p>
            <a:pPr algn="just"/>
            <a:endParaRPr lang="en-IN" sz="4000" dirty="0">
              <a:latin typeface="Arial Black" pitchFamily="34" charset="0"/>
              <a:cs typeface="Arial" pitchFamily="34" charset="0"/>
            </a:endParaRPr>
          </a:p>
          <a:p>
            <a:pPr marL="457200" indent="-457200" algn="just">
              <a:buFont typeface="Arial" pitchFamily="34" charset="0"/>
              <a:buChar char="•"/>
            </a:pPr>
            <a:r>
              <a:rPr lang="en-IN" sz="3200" dirty="0" smtClean="0">
                <a:latin typeface="Arial" pitchFamily="34" charset="0"/>
                <a:cs typeface="Arial" pitchFamily="34" charset="0"/>
              </a:rPr>
              <a:t>Schizophrenia is a very serious mental disorder which persists lifetime and can cause a very serious mental abnormality if not treated.</a:t>
            </a:r>
          </a:p>
          <a:p>
            <a:pPr marL="457200" indent="-457200" algn="just">
              <a:buFont typeface="Arial" pitchFamily="34" charset="0"/>
              <a:buChar char="•"/>
            </a:pPr>
            <a:r>
              <a:rPr lang="en-IN" sz="3200" dirty="0" smtClean="0">
                <a:latin typeface="Arial" pitchFamily="34" charset="0"/>
                <a:cs typeface="Arial" pitchFamily="34" charset="0"/>
              </a:rPr>
              <a:t>These days scientists have discovered some of the SNPs which proves the cause of abnormalities, but the root cause is still unrevealed.</a:t>
            </a:r>
          </a:p>
          <a:p>
            <a:pPr marL="457200" indent="-457200" algn="just">
              <a:buFont typeface="Arial" pitchFamily="34" charset="0"/>
              <a:buChar char="•"/>
            </a:pPr>
            <a:r>
              <a:rPr lang="en-IN" sz="3200" dirty="0" smtClean="0">
                <a:latin typeface="Arial" pitchFamily="34" charset="0"/>
                <a:cs typeface="Arial" pitchFamily="34" charset="0"/>
              </a:rPr>
              <a:t>In the theory, it may be believed that due to manipulation in these genes a network of a biochemical pathways are disturbed due to which different cognitive functions are messed up including reduction in memory, concentration and IQ.</a:t>
            </a:r>
          </a:p>
          <a:p>
            <a:pPr marL="457200" indent="-457200" algn="just">
              <a:buFont typeface="Arial" pitchFamily="34" charset="0"/>
              <a:buChar char="•"/>
            </a:pPr>
            <a:r>
              <a:rPr lang="en-IN" sz="3200" dirty="0" smtClean="0">
                <a:latin typeface="Arial" pitchFamily="34" charset="0"/>
                <a:cs typeface="Arial" pitchFamily="34" charset="0"/>
              </a:rPr>
              <a:t>Schizophrenia is not curable but treatable, though scientists are looking forward to work on the genetic aspect of this disorder so as to control the heights of symptoms as far as possible.</a:t>
            </a:r>
          </a:p>
          <a:p>
            <a:pPr marL="457200" indent="-457200" algn="just">
              <a:buFont typeface="Arial" pitchFamily="34" charset="0"/>
              <a:buChar char="•"/>
            </a:pPr>
            <a:r>
              <a:rPr lang="en-IN" sz="3200" dirty="0" smtClean="0">
                <a:latin typeface="Arial" pitchFamily="34" charset="0"/>
                <a:cs typeface="Arial" pitchFamily="34" charset="0"/>
              </a:rPr>
              <a:t>No matter what it takes science is always on a path of getting the solution of all the questions and helping the society in one way or the other.</a:t>
            </a:r>
            <a:endParaRPr lang="en-IN" sz="3200" dirty="0">
              <a:latin typeface="Arial" pitchFamily="34" charset="0"/>
              <a:cs typeface="Arial" pitchFamily="34" charset="0"/>
            </a:endParaRPr>
          </a:p>
        </p:txBody>
      </p:sp>
      <p:sp>
        <p:nvSpPr>
          <p:cNvPr id="42" name="Line Callout 3 (Border and Accent Bar) 41"/>
          <p:cNvSpPr/>
          <p:nvPr/>
        </p:nvSpPr>
        <p:spPr>
          <a:xfrm>
            <a:off x="16075166" y="19753472"/>
            <a:ext cx="6775654" cy="4440061"/>
          </a:xfrm>
          <a:prstGeom prst="accentBorderCallout3">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400" b="1" dirty="0">
                <a:solidFill>
                  <a:srgbClr val="FF0000"/>
                </a:solidFill>
              </a:rPr>
              <a:t>D</a:t>
            </a:r>
            <a:r>
              <a:rPr lang="en-IN" sz="4400" b="1" dirty="0" smtClean="0">
                <a:solidFill>
                  <a:srgbClr val="FF0000"/>
                </a:solidFill>
              </a:rPr>
              <a:t>o not get confused between bipolar disorder and schizophrenia</a:t>
            </a:r>
            <a:endParaRPr lang="en-IN" sz="4400" b="1" dirty="0">
              <a:solidFill>
                <a:srgbClr val="FF0000"/>
              </a:solidFill>
            </a:endParaRPr>
          </a:p>
        </p:txBody>
      </p:sp>
      <p:pic>
        <p:nvPicPr>
          <p:cNvPr id="43" name="Picture 4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047284" y="29551261"/>
            <a:ext cx="8211549" cy="5876925"/>
          </a:xfrm>
          <a:prstGeom prst="rect">
            <a:avLst/>
          </a:prstGeom>
        </p:spPr>
      </p:pic>
      <p:sp>
        <p:nvSpPr>
          <p:cNvPr id="45" name="Rectangular Callout 44"/>
          <p:cNvSpPr/>
          <p:nvPr/>
        </p:nvSpPr>
        <p:spPr>
          <a:xfrm>
            <a:off x="14860872" y="25779114"/>
            <a:ext cx="8211549" cy="2867876"/>
          </a:xfrm>
          <a:prstGeom prst="wedgeRect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800" dirty="0" smtClean="0">
                <a:solidFill>
                  <a:schemeClr val="tx1"/>
                </a:solidFill>
              </a:rPr>
              <a:t>Split mind: </a:t>
            </a:r>
            <a:r>
              <a:rPr lang="en-IN" sz="4800" dirty="0">
                <a:solidFill>
                  <a:schemeClr val="tx1"/>
                </a:solidFill>
              </a:rPr>
              <a:t>W</a:t>
            </a:r>
            <a:r>
              <a:rPr lang="en-IN" sz="4800" dirty="0" smtClean="0">
                <a:solidFill>
                  <a:schemeClr val="tx1"/>
                </a:solidFill>
              </a:rPr>
              <a:t>hen you have many you within yourself, its schizophrenia.</a:t>
            </a:r>
          </a:p>
        </p:txBody>
      </p:sp>
      <p:sp>
        <p:nvSpPr>
          <p:cNvPr id="46" name="Rounded Rectangle 45"/>
          <p:cNvSpPr/>
          <p:nvPr/>
        </p:nvSpPr>
        <p:spPr>
          <a:xfrm>
            <a:off x="23906906" y="27723330"/>
            <a:ext cx="11881320" cy="7848872"/>
          </a:xfrm>
          <a:prstGeom prst="round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3600" dirty="0" smtClean="0">
                <a:solidFill>
                  <a:schemeClr val="tx1"/>
                </a:solidFill>
              </a:rPr>
              <a:t>In the book, </a:t>
            </a:r>
            <a:r>
              <a:rPr lang="en-IN" sz="3600" b="1" dirty="0" smtClean="0">
                <a:solidFill>
                  <a:schemeClr val="tx1"/>
                </a:solidFill>
              </a:rPr>
              <a:t>“Straight talk with family and friends</a:t>
            </a:r>
            <a:r>
              <a:rPr lang="en-IN" sz="3600" dirty="0" smtClean="0">
                <a:solidFill>
                  <a:schemeClr val="tx1"/>
                </a:solidFill>
              </a:rPr>
              <a:t>”, </a:t>
            </a:r>
            <a:r>
              <a:rPr lang="en-IN" sz="3600" b="1" dirty="0" smtClean="0">
                <a:solidFill>
                  <a:schemeClr val="tx1"/>
                </a:solidFill>
              </a:rPr>
              <a:t>Meryllin Walsh </a:t>
            </a:r>
            <a:r>
              <a:rPr lang="en-IN" sz="3600" dirty="0" smtClean="0">
                <a:solidFill>
                  <a:schemeClr val="tx1"/>
                </a:solidFill>
              </a:rPr>
              <a:t>uses the analogy of telephone switch board to explain SZ. </a:t>
            </a:r>
          </a:p>
          <a:p>
            <a:pPr algn="just"/>
            <a:r>
              <a:rPr lang="en-IN" sz="3600" dirty="0" smtClean="0">
                <a:solidFill>
                  <a:schemeClr val="tx1"/>
                </a:solidFill>
              </a:rPr>
              <a:t>“In most people the brains switching system works well. In coming perception are send along appropriate signal paths, the switching process goes off without a hitch &amp;appropriate feelings, thoughts &amp;actions go back out again to the world”. “In the brain with SZ perceptions come in but get routed along the wrong path or get jammed, or end up at the wrong destination.”</a:t>
            </a:r>
          </a:p>
          <a:p>
            <a:pPr algn="just"/>
            <a:r>
              <a:rPr lang="en-IN" sz="3600" dirty="0" smtClean="0">
                <a:solidFill>
                  <a:schemeClr val="tx1"/>
                </a:solidFill>
              </a:rPr>
              <a:t>- Meryllin Walsh</a:t>
            </a:r>
            <a:endParaRPr lang="en-IN" sz="3600" dirty="0">
              <a:solidFill>
                <a:schemeClr val="tx1"/>
              </a:solidFill>
            </a:endParaRPr>
          </a:p>
        </p:txBody>
      </p:sp>
      <p:sp>
        <p:nvSpPr>
          <p:cNvPr id="2" name="AutoShape 2" descr="http://medicalsecrets.com/wp-content/uploads/2017/01/schizophrenia-1.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http://medicalsecrets.com/wp-content/uploads/2017/01/schizophrenia-1.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http://medicalsecrets.com/wp-content/uploads/2017/01/schizophrenia-1.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Rohit\Desktop\November\schizophrenia-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611762" y="62729"/>
            <a:ext cx="4392738" cy="2961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4339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5118</TotalTime>
  <Words>659</Words>
  <Application>Microsoft Office PowerPoint</Application>
  <PresentationFormat>Custom</PresentationFormat>
  <Paragraphs>72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HP-PC; Dr. Rohit Seth</dc:creator>
  <cp:lastModifiedBy>Rohit</cp:lastModifiedBy>
  <cp:revision>63</cp:revision>
  <dcterms:created xsi:type="dcterms:W3CDTF">2017-11-10T10:30:55Z</dcterms:created>
  <dcterms:modified xsi:type="dcterms:W3CDTF">2019-09-28T23:20:00Z</dcterms:modified>
</cp:coreProperties>
</file>